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78" r:id="rId14"/>
    <p:sldId id="280" r:id="rId15"/>
    <p:sldId id="281" r:id="rId16"/>
    <p:sldId id="297" r:id="rId17"/>
    <p:sldId id="282" r:id="rId18"/>
    <p:sldId id="283" r:id="rId19"/>
    <p:sldId id="284" r:id="rId20"/>
    <p:sldId id="285" r:id="rId21"/>
    <p:sldId id="322" r:id="rId22"/>
    <p:sldId id="286" r:id="rId23"/>
    <p:sldId id="265" r:id="rId24"/>
    <p:sldId id="266" r:id="rId25"/>
    <p:sldId id="267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384" r:id="rId36"/>
    <p:sldId id="385" r:id="rId37"/>
    <p:sldId id="386" r:id="rId38"/>
    <p:sldId id="299" r:id="rId39"/>
    <p:sldId id="300" r:id="rId40"/>
    <p:sldId id="301" r:id="rId41"/>
    <p:sldId id="302" r:id="rId42"/>
    <p:sldId id="307" r:id="rId43"/>
    <p:sldId id="323" r:id="rId44"/>
    <p:sldId id="305" r:id="rId45"/>
    <p:sldId id="312" r:id="rId46"/>
    <p:sldId id="314" r:id="rId47"/>
    <p:sldId id="315" r:id="rId48"/>
    <p:sldId id="313" r:id="rId49"/>
    <p:sldId id="316" r:id="rId50"/>
    <p:sldId id="317" r:id="rId51"/>
    <p:sldId id="318" r:id="rId52"/>
    <p:sldId id="320" r:id="rId53"/>
    <p:sldId id="321" r:id="rId54"/>
    <p:sldId id="327" r:id="rId55"/>
    <p:sldId id="303" r:id="rId56"/>
    <p:sldId id="324" r:id="rId57"/>
    <p:sldId id="296" r:id="rId58"/>
    <p:sldId id="326" r:id="rId59"/>
    <p:sldId id="298" r:id="rId60"/>
    <p:sldId id="304" r:id="rId61"/>
    <p:sldId id="325" r:id="rId62"/>
    <p:sldId id="306" r:id="rId63"/>
    <p:sldId id="329" r:id="rId64"/>
    <p:sldId id="328" r:id="rId65"/>
    <p:sldId id="332" r:id="rId66"/>
    <p:sldId id="333" r:id="rId67"/>
    <p:sldId id="335" r:id="rId68"/>
    <p:sldId id="336" r:id="rId69"/>
    <p:sldId id="337" r:id="rId70"/>
    <p:sldId id="339" r:id="rId71"/>
    <p:sldId id="340" r:id="rId72"/>
    <p:sldId id="341" r:id="rId73"/>
    <p:sldId id="342" r:id="rId74"/>
    <p:sldId id="343" r:id="rId75"/>
    <p:sldId id="330" r:id="rId76"/>
    <p:sldId id="345" r:id="rId77"/>
    <p:sldId id="346" r:id="rId78"/>
    <p:sldId id="347" r:id="rId79"/>
    <p:sldId id="349" r:id="rId80"/>
    <p:sldId id="348" r:id="rId81"/>
    <p:sldId id="350" r:id="rId82"/>
    <p:sldId id="351" r:id="rId83"/>
    <p:sldId id="352" r:id="rId84"/>
    <p:sldId id="354" r:id="rId85"/>
    <p:sldId id="355" r:id="rId86"/>
    <p:sldId id="356" r:id="rId87"/>
    <p:sldId id="357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76" r:id="rId98"/>
    <p:sldId id="375" r:id="rId99"/>
    <p:sldId id="374" r:id="rId100"/>
    <p:sldId id="373" r:id="rId101"/>
    <p:sldId id="372" r:id="rId102"/>
    <p:sldId id="371" r:id="rId103"/>
    <p:sldId id="370" r:id="rId104"/>
    <p:sldId id="369" r:id="rId105"/>
    <p:sldId id="368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58" r:id="rId114"/>
    <p:sldId id="308" r:id="rId115"/>
    <p:sldId id="310" r:id="rId116"/>
    <p:sldId id="309" r:id="rId117"/>
    <p:sldId id="353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23545-5109-4E79-8603-E3F83C604F6F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C83B3-C004-40CE-9D07-88C47D08AD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1784D-F37F-4495-B1ED-D7BF10D00C24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8FEF6-97A5-4BD0-B699-648F7FB18181}" type="slidenum">
              <a:rPr lang="fa-IR" smtClean="0"/>
              <a:pPr/>
              <a:t>65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D9842-59C2-4342-B333-1513FB1EB996}" type="slidenum">
              <a:rPr lang="fa-IR" smtClean="0"/>
              <a:pPr/>
              <a:t>66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79F8EA-A597-46AE-A91C-7B3A3E353BC3}" type="slidenum">
              <a:rPr lang="fa-IR" smtClean="0"/>
              <a:pPr/>
              <a:t>67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651AC3-D6C5-4252-A70C-A795A5C7A893}" type="slidenum">
              <a:rPr lang="fa-IR" smtClean="0"/>
              <a:pPr/>
              <a:t>68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D383B-5111-45AF-BF4C-2E5C747AD95D}" type="slidenum">
              <a:rPr lang="fa-IR" smtClean="0"/>
              <a:pPr/>
              <a:t>69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AD7D8B-4719-4052-ABBD-D074C4905123}" type="slidenum">
              <a:rPr lang="fa-IR" smtClean="0"/>
              <a:pPr/>
              <a:t>70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474F2-D7DB-4112-917E-7F6733E426CF}" type="slidenum">
              <a:rPr lang="fa-IR" smtClean="0"/>
              <a:pPr/>
              <a:t>71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6F4F5-3624-4296-A133-2E96B4A89D0A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E2ACB-EBCF-4774-9A3F-93056145C6A2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FB6E3-88A1-41D0-8F12-1CDDCB34385A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C1AAC-D334-41DA-B39D-D89F7B6B6E9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492B8-C173-4143-8966-C5F421A6E9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BIzmFD_pRQ&amp;t=32s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parallelism" TargetMode="External"/><Relationship Id="rId2" Type="http://schemas.openxmlformats.org/officeDocument/2006/relationships/hyperlink" Target="https://www.sciencedirect.com/topics/engineering/homography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9.png"/><Relationship Id="rId4" Type="http://schemas.openxmlformats.org/officeDocument/2006/relationships/oleObject" Target="../embeddings/oleObject7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772400" cy="1470025"/>
          </a:xfrm>
        </p:spPr>
        <p:txBody>
          <a:bodyPr/>
          <a:lstStyle/>
          <a:p>
            <a:r>
              <a:rPr lang="en-US" b="1" smtClean="0">
                <a:latin typeface="Times New Roman" pitchFamily="18" charset="0"/>
                <a:cs typeface="Times New Roman" pitchFamily="18" charset="0"/>
              </a:rPr>
              <a:t>23CSE373-Computer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vision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352800"/>
            <a:ext cx="7703234" cy="1752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Image Formation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Geometric Primitives and Transformations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400" dirty="0" smtClean="0">
                <a:latin typeface="Arial Black" pitchFamily="34" charset="0"/>
              </a:rPr>
              <a:t>2D &amp; 3D TRANSFORMATIONS</a:t>
            </a:r>
            <a:endParaRPr lang="en-US" sz="44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838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153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838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66850"/>
            <a:ext cx="82296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19238"/>
            <a:ext cx="8229600" cy="480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3988"/>
            <a:ext cx="8458200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23988"/>
            <a:ext cx="838199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04924"/>
            <a:ext cx="83058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" y="457200"/>
            <a:ext cx="87058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33500"/>
            <a:ext cx="86106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3733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9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295400"/>
            <a:ext cx="35814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495800"/>
            <a:ext cx="2971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1471613"/>
            <a:ext cx="8077200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https://www.youtube.com/watch?v=2BIzmFD_pRQ&amp;t=32s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 this video for the contents in this PPT regarding projective transformation.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077199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04800"/>
            <a:ext cx="74961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733800"/>
            <a:ext cx="71913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363" y="1223963"/>
            <a:ext cx="71532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228600"/>
            <a:ext cx="86487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1533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2D Translation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43600" y="2514600"/>
            <a:ext cx="21145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3200400"/>
            <a:ext cx="8286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990600"/>
            <a:ext cx="81534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362200"/>
            <a:ext cx="58388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4495800"/>
            <a:ext cx="2209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2D Translation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2D Scaling</a:t>
            </a:r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133600"/>
            <a:ext cx="5876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609600"/>
            <a:ext cx="7772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114800"/>
            <a:ext cx="8153400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2D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8077199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2D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81534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05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2D Rotation</a:t>
            </a:r>
            <a:endParaRPr lang="en-US" dirty="0"/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14800" y="685800"/>
            <a:ext cx="5029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4343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657600"/>
            <a:ext cx="8001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2D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Rotate the triangle (0,0),B(1,0),C(1,1) by an angle of 90 degrees in clockwise direction.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Answer: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A’=[0,0]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B’=[0,-1]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C’=[1,-1]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2D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1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534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457200"/>
            <a:ext cx="8467725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828800" y="304800"/>
            <a:ext cx="579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16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219200"/>
            <a:ext cx="34290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1828800" y="228600"/>
            <a:ext cx="579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600200"/>
            <a:ext cx="5410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038600"/>
            <a:ext cx="8534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209800" y="533400"/>
            <a:ext cx="44386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447800" y="533400"/>
            <a:ext cx="6096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1828800" y="533400"/>
            <a:ext cx="5219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00200"/>
            <a:ext cx="807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828800" y="533400"/>
            <a:ext cx="5219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62063"/>
            <a:ext cx="83058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828800" y="561975"/>
            <a:ext cx="52197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7848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524000" y="457200"/>
            <a:ext cx="5972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95400"/>
            <a:ext cx="8382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676400" y="0"/>
            <a:ext cx="5867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57200"/>
            <a:ext cx="7848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905000"/>
            <a:ext cx="7696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724400"/>
            <a:ext cx="77724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599" cy="628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1"/>
            <a:ext cx="8610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58674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Perform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 scaling transformation that reduces the size to half for the square with vertices at (1,1), (3,1), (3,3), and (1,3),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with scaling done about the fixed point (1,1)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Show the steps involved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ANSWER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new scaled square has vertices: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A' = (1,1)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B' = (2,1)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C' = (2,2)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D' = (1,2)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762000" y="533400"/>
            <a:ext cx="7556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3505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971800" y="0"/>
            <a:ext cx="2476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33401"/>
            <a:ext cx="8839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4267200"/>
            <a:ext cx="23717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4181475"/>
            <a:ext cx="30480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534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810000" y="228600"/>
            <a:ext cx="204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066800"/>
            <a:ext cx="4800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1143000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457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371600"/>
            <a:ext cx="406241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3657600" y="457200"/>
            <a:ext cx="204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153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Transform the polygon A(0,0),B(0,1), C(1,0),D(1,1)  with a shearing factor of 0.5 </a:t>
            </a:r>
            <a:r>
              <a:rPr lang="en-US" dirty="0" err="1" smtClean="0"/>
              <a:t>w.r.t</a:t>
            </a:r>
            <a:r>
              <a:rPr lang="en-US" dirty="0" smtClean="0"/>
              <a:t> X axis</a:t>
            </a:r>
          </a:p>
          <a:p>
            <a:pPr>
              <a:buNone/>
            </a:pPr>
            <a:r>
              <a:rPr lang="en-US" dirty="0" smtClean="0"/>
              <a:t>Answer:</a:t>
            </a:r>
          </a:p>
          <a:p>
            <a:pPr>
              <a:buNone/>
            </a:pPr>
            <a:r>
              <a:rPr lang="en-US" dirty="0" smtClean="0"/>
              <a:t>A’=[0 0 1]</a:t>
            </a:r>
          </a:p>
          <a:p>
            <a:pPr>
              <a:buNone/>
            </a:pPr>
            <a:r>
              <a:rPr lang="en-US" dirty="0" smtClean="0"/>
              <a:t>B’=[0.5 1 1 ]</a:t>
            </a:r>
          </a:p>
          <a:p>
            <a:pPr>
              <a:buNone/>
            </a:pPr>
            <a:r>
              <a:rPr lang="en-US" dirty="0" smtClean="0"/>
              <a:t>C’=[1 0 1]</a:t>
            </a:r>
          </a:p>
          <a:p>
            <a:pPr>
              <a:buNone/>
            </a:pPr>
            <a:r>
              <a:rPr lang="en-US" dirty="0" smtClean="0"/>
              <a:t>D’=[1.5 1 1]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657600" y="457200"/>
            <a:ext cx="204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447800"/>
            <a:ext cx="8153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3657600" y="457200"/>
            <a:ext cx="204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latin typeface="Times New Roman" pitchFamily="18" charset="0"/>
              </a:rPr>
              <a:t>3D Geometric </a:t>
            </a:r>
            <a:r>
              <a:rPr lang="en-GB" b="1" dirty="0" smtClean="0">
                <a:latin typeface="Times New Roman" pitchFamily="18" charset="0"/>
              </a:rPr>
              <a:t>Translation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>
                <a:latin typeface="Times New Roman" pitchFamily="18" charset="0"/>
              </a:rPr>
              <a:t>Translation </a:t>
            </a:r>
            <a:r>
              <a:rPr lang="en-IE" dirty="0" smtClean="0">
                <a:latin typeface="Times New Roman" pitchFamily="18" charset="0"/>
              </a:rPr>
              <a:t>is defined as the displacement of any object by a given distance and direction from its original position</a:t>
            </a:r>
            <a:endParaRPr lang="en-US" dirty="0" smtClean="0">
              <a:latin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200400"/>
            <a:ext cx="670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491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latin typeface="Times New Roman" pitchFamily="18" charset="0"/>
              </a:rPr>
              <a:t>3D Geometric Translation</a:t>
            </a:r>
            <a:endParaRPr lang="en-GB" smtClean="0">
              <a:latin typeface="Times New Roman" pitchFamily="18" charset="0"/>
            </a:endParaRP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sz="2400" smtClean="0">
                <a:latin typeface="Times New Roman" pitchFamily="18" charset="0"/>
              </a:rPr>
              <a:t>To translate a point in three dimensions by </a:t>
            </a: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tx</a:t>
            </a:r>
            <a:r>
              <a:rPr lang="en-IE" sz="2400" smtClean="0">
                <a:latin typeface="Times New Roman" pitchFamily="18" charset="0"/>
              </a:rPr>
              <a:t>, </a:t>
            </a: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ty</a:t>
            </a:r>
            <a:r>
              <a:rPr lang="en-IE" sz="2400" smtClean="0">
                <a:latin typeface="Times New Roman" pitchFamily="18" charset="0"/>
              </a:rPr>
              <a:t> and </a:t>
            </a: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tz</a:t>
            </a:r>
            <a:r>
              <a:rPr lang="en-IE" sz="2400" smtClean="0">
                <a:latin typeface="Times New Roman" pitchFamily="18" charset="0"/>
              </a:rPr>
              <a:t> simply calculate the new points as follows:</a:t>
            </a:r>
          </a:p>
          <a:p>
            <a:pPr algn="ctr" eaLnBrk="1" hangingPunct="1">
              <a:buFontTx/>
              <a:buNone/>
            </a:pP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E" sz="2400" i="1" smtClean="0">
                <a:latin typeface="Courier New" pitchFamily="49" charset="0"/>
                <a:cs typeface="Times New Roman" pitchFamily="18" charset="0"/>
              </a:rPr>
              <a:t>’</a:t>
            </a: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 = x + tx	 y</a:t>
            </a:r>
            <a:r>
              <a:rPr lang="en-IE" sz="2400" i="1" smtClean="0">
                <a:latin typeface="Courier New" pitchFamily="49" charset="0"/>
                <a:cs typeface="Times New Roman" pitchFamily="18" charset="0"/>
              </a:rPr>
              <a:t>’</a:t>
            </a: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 = y + ty	z</a:t>
            </a:r>
            <a:r>
              <a:rPr lang="en-IE" sz="2400" i="1" smtClean="0">
                <a:latin typeface="Courier New" pitchFamily="49" charset="0"/>
                <a:cs typeface="Times New Roman" pitchFamily="18" charset="0"/>
              </a:rPr>
              <a:t>’</a:t>
            </a:r>
            <a:r>
              <a:rPr lang="en-IE" sz="2400" i="1" smtClean="0">
                <a:latin typeface="Times New Roman" pitchFamily="18" charset="0"/>
                <a:cs typeface="Times New Roman" pitchFamily="18" charset="0"/>
              </a:rPr>
              <a:t> = z + tz</a:t>
            </a:r>
            <a:endParaRPr lang="en-GB" sz="2400" i="1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105400" y="3276600"/>
            <a:ext cx="2990850" cy="2428875"/>
            <a:chOff x="3461" y="2638"/>
            <a:chExt cx="1884" cy="1530"/>
          </a:xfrm>
        </p:grpSpPr>
        <p:pic>
          <p:nvPicPr>
            <p:cNvPr id="49165" name="Picture 5" descr="AADGHLY0"/>
            <p:cNvPicPr>
              <a:picLocks noChangeAspect="1" noChangeArrowheads="1"/>
            </p:cNvPicPr>
            <p:nvPr/>
          </p:nvPicPr>
          <p:blipFill>
            <a:blip r:embed="rId2"/>
            <a:srcRect l="24326" t="9352" r="51643" b="64676"/>
            <a:stretch>
              <a:fillRect/>
            </a:stretch>
          </p:blipFill>
          <p:spPr bwMode="auto">
            <a:xfrm>
              <a:off x="3461" y="2638"/>
              <a:ext cx="1884" cy="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6" descr="AADGHLY0"/>
            <p:cNvPicPr>
              <a:picLocks noChangeAspect="1" noChangeArrowheads="1"/>
            </p:cNvPicPr>
            <p:nvPr/>
          </p:nvPicPr>
          <p:blipFill>
            <a:blip r:embed="rId2"/>
            <a:srcRect l="35883" t="17484" r="59947" b="75319"/>
            <a:stretch>
              <a:fillRect/>
            </a:stretch>
          </p:blipFill>
          <p:spPr bwMode="auto">
            <a:xfrm>
              <a:off x="3796" y="3363"/>
              <a:ext cx="327" cy="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7" name="Rectangle 7"/>
            <p:cNvSpPr>
              <a:spLocks noChangeArrowheads="1"/>
            </p:cNvSpPr>
            <p:nvPr/>
          </p:nvSpPr>
          <p:spPr bwMode="auto">
            <a:xfrm rot="1070086">
              <a:off x="4431" y="3048"/>
              <a:ext cx="879" cy="6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49168" name="Rectangle 8"/>
            <p:cNvSpPr>
              <a:spLocks noChangeArrowheads="1"/>
            </p:cNvSpPr>
            <p:nvPr/>
          </p:nvSpPr>
          <p:spPr bwMode="auto">
            <a:xfrm>
              <a:off x="4066" y="3742"/>
              <a:ext cx="603" cy="1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49169" name="Line 9"/>
            <p:cNvSpPr>
              <a:spLocks noChangeShapeType="1"/>
            </p:cNvSpPr>
            <p:nvPr/>
          </p:nvSpPr>
          <p:spPr bwMode="auto">
            <a:xfrm flipV="1">
              <a:off x="3561" y="3735"/>
              <a:ext cx="369" cy="1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0" name="Line 10"/>
            <p:cNvSpPr>
              <a:spLocks noChangeShapeType="1"/>
            </p:cNvSpPr>
            <p:nvPr/>
          </p:nvSpPr>
          <p:spPr bwMode="auto">
            <a:xfrm flipV="1">
              <a:off x="4093" y="3577"/>
              <a:ext cx="186" cy="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1" name="Text Box 11"/>
            <p:cNvSpPr txBox="1">
              <a:spLocks noChangeArrowheads="1"/>
            </p:cNvSpPr>
            <p:nvPr/>
          </p:nvSpPr>
          <p:spPr bwMode="auto">
            <a:xfrm>
              <a:off x="3975" y="3670"/>
              <a:ext cx="68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IE" i="1">
                  <a:latin typeface="Times New Roman" pitchFamily="18" charset="0"/>
                  <a:cs typeface="Times New Roman" pitchFamily="18" charset="0"/>
                </a:rPr>
                <a:t>x’, y’, z’</a:t>
              </a:r>
              <a:r>
                <a:rPr lang="en-IE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914400" y="3276600"/>
            <a:ext cx="2990850" cy="2428875"/>
            <a:chOff x="756" y="2645"/>
            <a:chExt cx="1884" cy="1530"/>
          </a:xfrm>
        </p:grpSpPr>
        <p:pic>
          <p:nvPicPr>
            <p:cNvPr id="49162" name="Picture 13" descr="AADGHLY0"/>
            <p:cNvPicPr>
              <a:picLocks noChangeAspect="1" noChangeArrowheads="1"/>
            </p:cNvPicPr>
            <p:nvPr/>
          </p:nvPicPr>
          <p:blipFill>
            <a:blip r:embed="rId2"/>
            <a:srcRect l="24326" t="9352" r="51643" b="64676"/>
            <a:stretch>
              <a:fillRect/>
            </a:stretch>
          </p:blipFill>
          <p:spPr bwMode="auto">
            <a:xfrm>
              <a:off x="756" y="2645"/>
              <a:ext cx="1884" cy="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3" name="Rectangle 14"/>
            <p:cNvSpPr>
              <a:spLocks noChangeArrowheads="1"/>
            </p:cNvSpPr>
            <p:nvPr/>
          </p:nvSpPr>
          <p:spPr bwMode="auto">
            <a:xfrm>
              <a:off x="1909" y="3502"/>
              <a:ext cx="603" cy="1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49164" name="Text Box 15"/>
            <p:cNvSpPr txBox="1">
              <a:spLocks noChangeArrowheads="1"/>
            </p:cNvSpPr>
            <p:nvPr/>
          </p:nvSpPr>
          <p:spPr bwMode="auto">
            <a:xfrm>
              <a:off x="1824" y="3439"/>
              <a:ext cx="54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IE" i="1">
                  <a:latin typeface="Times New Roman" pitchFamily="18" charset="0"/>
                  <a:cs typeface="Times New Roman" pitchFamily="18" charset="0"/>
                </a:rPr>
                <a:t>x, y, z</a:t>
              </a:r>
              <a:r>
                <a:rPr lang="en-IE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9161" name="Text Box 16"/>
          <p:cNvSpPr txBox="1">
            <a:spLocks noChangeArrowheads="1"/>
          </p:cNvSpPr>
          <p:nvPr/>
        </p:nvSpPr>
        <p:spPr bwMode="auto">
          <a:xfrm>
            <a:off x="5715000" y="5334000"/>
            <a:ext cx="2095500" cy="366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b="1">
                <a:latin typeface="Times New Roman" pitchFamily="18" charset="0"/>
                <a:cs typeface="Times New Roman" pitchFamily="18" charset="0"/>
              </a:rPr>
              <a:t>Translated Position</a:t>
            </a:r>
            <a:endParaRPr lang="en-GB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71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latin typeface="Times New Roman" pitchFamily="18" charset="0"/>
              </a:rPr>
              <a:t>3D Geometric </a:t>
            </a:r>
            <a:r>
              <a:rPr lang="en-GB" smtClean="0">
                <a:latin typeface="Times New Roman" pitchFamily="18" charset="0"/>
              </a:rPr>
              <a:t>Translation</a:t>
            </a:r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GB" sz="2400" dirty="0" smtClean="0">
                <a:latin typeface="Times New Roman" pitchFamily="18" charset="0"/>
              </a:rPr>
              <a:t>The translation of a point P</a:t>
            </a:r>
            <a:r>
              <a:rPr lang="en-GB" sz="2400" i="1" dirty="0" smtClean="0">
                <a:latin typeface="Times New Roman" pitchFamily="18" charset="0"/>
              </a:rPr>
              <a:t>(</a:t>
            </a:r>
            <a:r>
              <a:rPr lang="en-GB" sz="2400" i="1" dirty="0" err="1" smtClean="0">
                <a:latin typeface="Times New Roman" pitchFamily="18" charset="0"/>
              </a:rPr>
              <a:t>x,y,z</a:t>
            </a:r>
            <a:r>
              <a:rPr lang="en-GB" sz="2400" i="1" dirty="0" smtClean="0">
                <a:latin typeface="Times New Roman" pitchFamily="18" charset="0"/>
              </a:rPr>
              <a:t>)</a:t>
            </a:r>
            <a:r>
              <a:rPr lang="en-GB" sz="2400" dirty="0" smtClean="0">
                <a:latin typeface="Times New Roman" pitchFamily="18" charset="0"/>
              </a:rPr>
              <a:t> by </a:t>
            </a:r>
            <a:r>
              <a:rPr lang="en-GB" i="1" dirty="0" smtClean="0">
                <a:latin typeface="Times New Roman" pitchFamily="18" charset="0"/>
              </a:rPr>
              <a:t>(t</a:t>
            </a:r>
            <a:r>
              <a:rPr lang="en-GB" i="1" baseline="-25000" dirty="0" smtClean="0">
                <a:latin typeface="Times New Roman" pitchFamily="18" charset="0"/>
              </a:rPr>
              <a:t>x</a:t>
            </a:r>
            <a:r>
              <a:rPr lang="en-GB" i="1" dirty="0" smtClean="0">
                <a:latin typeface="Times New Roman" pitchFamily="18" charset="0"/>
              </a:rPr>
              <a:t>, </a:t>
            </a:r>
            <a:r>
              <a:rPr lang="en-GB" i="1" dirty="0" err="1" smtClean="0">
                <a:latin typeface="Times New Roman" pitchFamily="18" charset="0"/>
              </a:rPr>
              <a:t>t</a:t>
            </a:r>
            <a:r>
              <a:rPr lang="en-GB" i="1" baseline="-25000" dirty="0" err="1" smtClean="0">
                <a:latin typeface="Times New Roman" pitchFamily="18" charset="0"/>
              </a:rPr>
              <a:t>y</a:t>
            </a:r>
            <a:r>
              <a:rPr lang="en-GB" i="1" dirty="0" smtClean="0">
                <a:latin typeface="Times New Roman" pitchFamily="18" charset="0"/>
              </a:rPr>
              <a:t>, </a:t>
            </a:r>
            <a:r>
              <a:rPr lang="en-GB" i="1" dirty="0" err="1" smtClean="0">
                <a:latin typeface="Times New Roman" pitchFamily="18" charset="0"/>
              </a:rPr>
              <a:t>t</a:t>
            </a:r>
            <a:r>
              <a:rPr lang="en-GB" i="1" baseline="-25000" dirty="0" err="1" smtClean="0">
                <a:latin typeface="Times New Roman" pitchFamily="18" charset="0"/>
              </a:rPr>
              <a:t>z</a:t>
            </a:r>
            <a:r>
              <a:rPr lang="en-GB" i="1" dirty="0" smtClean="0">
                <a:latin typeface="Times New Roman" pitchFamily="18" charset="0"/>
              </a:rPr>
              <a:t>) </a:t>
            </a:r>
            <a:r>
              <a:rPr lang="en-GB" sz="2400" dirty="0" smtClean="0">
                <a:latin typeface="Times New Roman" pitchFamily="18" charset="0"/>
              </a:rPr>
              <a:t> can be written in matrix form as:</a:t>
            </a:r>
            <a:endParaRPr lang="en-GB" sz="1200" dirty="0" smtClean="0">
              <a:latin typeface="Times New Roman" pitchFamily="18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928813" y="2667000"/>
          <a:ext cx="4924425" cy="2767013"/>
        </p:xfrm>
        <a:graphic>
          <a:graphicData uri="http://schemas.openxmlformats.org/presentationml/2006/ole">
            <p:oleObj spid="_x0000_s2050" name="Equation" r:id="rId3" imgW="2527200" imgH="14475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latin typeface="Times New Roman" pitchFamily="18" charset="0"/>
              </a:rPr>
              <a:t>3D Geometric </a:t>
            </a:r>
            <a:r>
              <a:rPr lang="en-GB" b="1" dirty="0" smtClean="0">
                <a:latin typeface="Times New Roman" pitchFamily="18" charset="0"/>
              </a:rPr>
              <a:t>Scaling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algn="just">
              <a:buNone/>
            </a:pPr>
            <a:r>
              <a:rPr lang="en-IE" b="1" dirty="0" smtClean="0">
                <a:latin typeface="Times New Roman" pitchFamily="18" charset="0"/>
              </a:rPr>
              <a:t>   Scaling</a:t>
            </a:r>
            <a:r>
              <a:rPr lang="en-IE" dirty="0" smtClean="0">
                <a:latin typeface="Times New Roman" pitchFamily="18" charset="0"/>
              </a:rPr>
              <a:t> is the process of expanding or compressing the dimensions of an object determined by the scaling factor.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0"/>
            <a:ext cx="8001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5222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latin typeface="Times New Roman" pitchFamily="18" charset="0"/>
              </a:rPr>
              <a:t>3D Geometric Scaling</a:t>
            </a:r>
            <a:endParaRPr lang="en-GB" smtClean="0">
              <a:latin typeface="Times New Roman" pitchFamily="18" charset="0"/>
            </a:endParaRP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sz="2400" dirty="0" smtClean="0">
                <a:latin typeface="Times New Roman" pitchFamily="18" charset="0"/>
              </a:rPr>
              <a:t>To scale a point in three dimensions by 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E" sz="2400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E" sz="2400" dirty="0" smtClean="0">
                <a:latin typeface="Times New Roman" pitchFamily="18" charset="0"/>
              </a:rPr>
              <a:t>, </a:t>
            </a:r>
            <a:r>
              <a:rPr lang="en-IE" sz="2400" i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E" sz="2400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IE" sz="2400" dirty="0" smtClean="0">
                <a:latin typeface="Times New Roman" pitchFamily="18" charset="0"/>
              </a:rPr>
              <a:t> and </a:t>
            </a:r>
            <a:r>
              <a:rPr lang="en-IE" sz="2400" i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E" sz="2400" i="1" baseline="-25000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IE" sz="2400" dirty="0" smtClean="0">
                <a:latin typeface="Times New Roman" pitchFamily="18" charset="0"/>
              </a:rPr>
              <a:t> simply calculate the new points as follows:</a:t>
            </a:r>
            <a:endParaRPr lang="en-IE" sz="2400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buFontTx/>
              <a:buNone/>
            </a:pP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x’ = s</a:t>
            </a:r>
            <a:r>
              <a:rPr lang="en-IE" sz="2400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*x		y’ = </a:t>
            </a:r>
            <a:r>
              <a:rPr lang="en-IE" sz="2400" i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E" sz="2400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*y		z’ = </a:t>
            </a:r>
            <a:r>
              <a:rPr lang="en-IE" sz="2400" i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E" sz="2400" i="1" baseline="-25000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*z</a:t>
            </a:r>
            <a:endParaRPr lang="en-GB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14400" y="3352800"/>
            <a:ext cx="2990850" cy="2428875"/>
            <a:chOff x="756" y="2645"/>
            <a:chExt cx="1884" cy="1530"/>
          </a:xfrm>
        </p:grpSpPr>
        <p:pic>
          <p:nvPicPr>
            <p:cNvPr id="52243" name="Picture 5" descr="AADGHLY0"/>
            <p:cNvPicPr>
              <a:picLocks noChangeAspect="1" noChangeArrowheads="1"/>
            </p:cNvPicPr>
            <p:nvPr/>
          </p:nvPicPr>
          <p:blipFill>
            <a:blip r:embed="rId2"/>
            <a:srcRect l="24326" t="9352" r="51643" b="64676"/>
            <a:stretch>
              <a:fillRect/>
            </a:stretch>
          </p:blipFill>
          <p:spPr bwMode="auto">
            <a:xfrm>
              <a:off x="756" y="2645"/>
              <a:ext cx="1884" cy="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44" name="Rectangle 6"/>
            <p:cNvSpPr>
              <a:spLocks noChangeArrowheads="1"/>
            </p:cNvSpPr>
            <p:nvPr/>
          </p:nvSpPr>
          <p:spPr bwMode="auto">
            <a:xfrm>
              <a:off x="1909" y="3502"/>
              <a:ext cx="603" cy="1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52245" name="Text Box 7"/>
            <p:cNvSpPr txBox="1">
              <a:spLocks noChangeArrowheads="1"/>
            </p:cNvSpPr>
            <p:nvPr/>
          </p:nvSpPr>
          <p:spPr bwMode="auto">
            <a:xfrm>
              <a:off x="1824" y="3439"/>
              <a:ext cx="54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IE" i="1">
                  <a:latin typeface="Times New Roman" pitchFamily="18" charset="0"/>
                  <a:cs typeface="Times New Roman" pitchFamily="18" charset="0"/>
                </a:rPr>
                <a:t>x, y, z</a:t>
              </a:r>
              <a:r>
                <a:rPr lang="en-IE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876800" y="3352800"/>
            <a:ext cx="3298825" cy="2511425"/>
            <a:chOff x="3300" y="2530"/>
            <a:chExt cx="2078" cy="1582"/>
          </a:xfrm>
        </p:grpSpPr>
        <p:pic>
          <p:nvPicPr>
            <p:cNvPr id="52233" name="Picture 9" descr="AADGHLY0"/>
            <p:cNvPicPr>
              <a:picLocks noChangeAspect="1" noChangeArrowheads="1"/>
            </p:cNvPicPr>
            <p:nvPr/>
          </p:nvPicPr>
          <p:blipFill>
            <a:blip r:embed="rId2"/>
            <a:srcRect l="24326" t="9352" r="51643" b="64676"/>
            <a:stretch>
              <a:fillRect/>
            </a:stretch>
          </p:blipFill>
          <p:spPr bwMode="auto">
            <a:xfrm>
              <a:off x="3300" y="2582"/>
              <a:ext cx="1884" cy="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4" name="Rectangle 10"/>
            <p:cNvSpPr>
              <a:spLocks noChangeArrowheads="1"/>
            </p:cNvSpPr>
            <p:nvPr/>
          </p:nvSpPr>
          <p:spPr bwMode="auto">
            <a:xfrm rot="1070086">
              <a:off x="4270" y="2992"/>
              <a:ext cx="879" cy="6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52235" name="Rectangle 11"/>
            <p:cNvSpPr>
              <a:spLocks noChangeArrowheads="1"/>
            </p:cNvSpPr>
            <p:nvPr/>
          </p:nvSpPr>
          <p:spPr bwMode="auto">
            <a:xfrm>
              <a:off x="3905" y="3686"/>
              <a:ext cx="603" cy="1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52236" name="Line 12"/>
            <p:cNvSpPr>
              <a:spLocks noChangeShapeType="1"/>
            </p:cNvSpPr>
            <p:nvPr/>
          </p:nvSpPr>
          <p:spPr bwMode="auto">
            <a:xfrm flipV="1">
              <a:off x="3400" y="3679"/>
              <a:ext cx="369" cy="1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7" name="Line 13"/>
            <p:cNvSpPr>
              <a:spLocks noChangeShapeType="1"/>
            </p:cNvSpPr>
            <p:nvPr/>
          </p:nvSpPr>
          <p:spPr bwMode="auto">
            <a:xfrm flipV="1">
              <a:off x="3932" y="3521"/>
              <a:ext cx="186" cy="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8" name="Text Box 14"/>
            <p:cNvSpPr txBox="1">
              <a:spLocks noChangeArrowheads="1"/>
            </p:cNvSpPr>
            <p:nvPr/>
          </p:nvSpPr>
          <p:spPr bwMode="auto">
            <a:xfrm>
              <a:off x="3619" y="3877"/>
              <a:ext cx="1105" cy="23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IE" b="1">
                  <a:latin typeface="Times New Roman" pitchFamily="18" charset="0"/>
                  <a:cs typeface="Times New Roman" pitchFamily="18" charset="0"/>
                </a:rPr>
                <a:t>Scaled Position</a:t>
              </a:r>
              <a:endParaRPr lang="en-GB" b="1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4619" y="2530"/>
              <a:ext cx="738" cy="1021"/>
              <a:chOff x="4619" y="2530"/>
              <a:chExt cx="738" cy="1021"/>
            </a:xfrm>
          </p:grpSpPr>
          <p:pic>
            <p:nvPicPr>
              <p:cNvPr id="52241" name="Picture 16" descr="AADGHLY0"/>
              <p:cNvPicPr>
                <a:picLocks noChangeAspect="1" noChangeArrowheads="1"/>
              </p:cNvPicPr>
              <p:nvPr/>
            </p:nvPicPr>
            <p:blipFill>
              <a:blip r:embed="rId2"/>
              <a:srcRect l="35883" t="17484" r="59947" b="75319"/>
              <a:stretch>
                <a:fillRect/>
              </a:stretch>
            </p:blipFill>
            <p:spPr bwMode="auto">
              <a:xfrm>
                <a:off x="4619" y="2530"/>
                <a:ext cx="678" cy="8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242" name="Rectangle 17"/>
              <p:cNvSpPr>
                <a:spLocks noChangeArrowheads="1"/>
              </p:cNvSpPr>
              <p:nvPr/>
            </p:nvSpPr>
            <p:spPr bwMode="auto">
              <a:xfrm>
                <a:off x="5140" y="3289"/>
                <a:ext cx="217" cy="2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2240" name="Text Box 18"/>
            <p:cNvSpPr txBox="1">
              <a:spLocks noChangeArrowheads="1"/>
            </p:cNvSpPr>
            <p:nvPr/>
          </p:nvSpPr>
          <p:spPr bwMode="auto">
            <a:xfrm>
              <a:off x="4694" y="3353"/>
              <a:ext cx="68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IE" i="1">
                  <a:latin typeface="Times New Roman" pitchFamily="18" charset="0"/>
                  <a:cs typeface="Times New Roman" pitchFamily="18" charset="0"/>
                </a:rPr>
                <a:t>x’, y’, z’</a:t>
              </a:r>
              <a:r>
                <a:rPr lang="en-IE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534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latin typeface="Times New Roman" pitchFamily="18" charset="0"/>
              </a:rPr>
              <a:t>3D Geometric Scaling</a:t>
            </a:r>
            <a:endParaRPr lang="en-US" smtClean="0">
              <a:latin typeface="Times New Roman" pitchFamily="18" charset="0"/>
            </a:endParaRP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10600" cy="5105400"/>
          </a:xfrm>
        </p:spPr>
        <p:txBody>
          <a:bodyPr/>
          <a:lstStyle/>
          <a:p>
            <a:pPr lvl="1" eaLnBrk="1" hangingPunct="1"/>
            <a:r>
              <a:rPr lang="en-GB" sz="2400" dirty="0" smtClean="0">
                <a:latin typeface="Times New Roman" pitchFamily="18" charset="0"/>
              </a:rPr>
              <a:t>The scaling of a point P</a:t>
            </a:r>
            <a:r>
              <a:rPr lang="en-GB" sz="2400" i="1" dirty="0" smtClean="0">
                <a:latin typeface="Times New Roman" pitchFamily="18" charset="0"/>
              </a:rPr>
              <a:t>(x , y , z)</a:t>
            </a:r>
            <a:r>
              <a:rPr lang="en-GB" sz="2400" dirty="0" smtClean="0">
                <a:latin typeface="Times New Roman" pitchFamily="18" charset="0"/>
              </a:rPr>
              <a:t> by scaling factors </a:t>
            </a:r>
            <a:r>
              <a:rPr lang="en-GB" sz="2400" i="1" dirty="0" smtClean="0">
                <a:latin typeface="Times New Roman" pitchFamily="18" charset="0"/>
              </a:rPr>
              <a:t>S</a:t>
            </a:r>
            <a:r>
              <a:rPr lang="en-GB" sz="2400" i="1" baseline="-25000" dirty="0" smtClean="0">
                <a:latin typeface="Times New Roman" pitchFamily="18" charset="0"/>
              </a:rPr>
              <a:t>x</a:t>
            </a:r>
            <a:r>
              <a:rPr lang="en-GB" sz="2400" dirty="0" smtClean="0">
                <a:latin typeface="Times New Roman" pitchFamily="18" charset="0"/>
              </a:rPr>
              <a:t>,  </a:t>
            </a:r>
            <a:r>
              <a:rPr lang="en-GB" sz="2400" i="1" dirty="0" err="1" smtClean="0">
                <a:latin typeface="Times New Roman" pitchFamily="18" charset="0"/>
              </a:rPr>
              <a:t>S</a:t>
            </a:r>
            <a:r>
              <a:rPr lang="en-GB" sz="2400" i="1" baseline="-25000" dirty="0" err="1" smtClean="0">
                <a:latin typeface="Times New Roman" pitchFamily="18" charset="0"/>
              </a:rPr>
              <a:t>y</a:t>
            </a:r>
            <a:r>
              <a:rPr lang="en-GB" sz="2400" i="1" dirty="0" smtClean="0">
                <a:latin typeface="Symbol" pitchFamily="18" charset="2"/>
                <a:sym typeface="Symbol" pitchFamily="18" charset="2"/>
              </a:rPr>
              <a:t> </a:t>
            </a:r>
            <a:r>
              <a:rPr lang="en-GB" sz="2400" dirty="0" smtClean="0">
                <a:latin typeface="Times New Roman" pitchFamily="18" charset="0"/>
              </a:rPr>
              <a:t> and </a:t>
            </a:r>
            <a:r>
              <a:rPr lang="en-GB" sz="2400" dirty="0" err="1" smtClean="0">
                <a:latin typeface="Times New Roman" pitchFamily="18" charset="0"/>
              </a:rPr>
              <a:t>S</a:t>
            </a:r>
            <a:r>
              <a:rPr lang="en-GB" sz="2400" i="1" baseline="-25000" dirty="0" err="1" smtClean="0">
                <a:latin typeface="Times New Roman" pitchFamily="18" charset="0"/>
              </a:rPr>
              <a:t>z</a:t>
            </a:r>
            <a:r>
              <a:rPr lang="en-GB" sz="2400" dirty="0" smtClean="0">
                <a:latin typeface="Times New Roman" pitchFamily="18" charset="0"/>
              </a:rPr>
              <a:t> about origin can be written in matrix form as:</a:t>
            </a:r>
            <a:endParaRPr lang="en-US" dirty="0" smtClean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ph sz="quarter" idx="4294967295"/>
          </p:nvPr>
        </p:nvGraphicFramePr>
        <p:xfrm>
          <a:off x="1828800" y="2514600"/>
          <a:ext cx="5334000" cy="3733800"/>
        </p:xfrm>
        <a:graphic>
          <a:graphicData uri="http://schemas.openxmlformats.org/presentationml/2006/ole">
            <p:oleObj spid="_x0000_s4098" name="Equation" r:id="rId4" imgW="3047760" imgH="21333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 smtClean="0">
                <a:latin typeface="Times New Roman" pitchFamily="18" charset="0"/>
              </a:rPr>
              <a:t>3D Geometric Rotations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562600"/>
          </a:xfrm>
        </p:spPr>
        <p:txBody>
          <a:bodyPr/>
          <a:lstStyle/>
          <a:p>
            <a:r>
              <a:rPr lang="en-IE" sz="2400" dirty="0" smtClean="0">
                <a:latin typeface="Times New Roman" pitchFamily="18" charset="0"/>
              </a:rPr>
              <a:t>When we performed rotations in two dimensions we only had the choice of rotating about the 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IE" sz="2400" dirty="0" smtClean="0">
                <a:latin typeface="Times New Roman" pitchFamily="18" charset="0"/>
              </a:rPr>
              <a:t> axis </a:t>
            </a:r>
          </a:p>
          <a:p>
            <a:r>
              <a:rPr lang="en-IE" sz="2400" dirty="0" smtClean="0">
                <a:latin typeface="Times New Roman" pitchFamily="18" charset="0"/>
              </a:rPr>
              <a:t>In the case of three dimensions we have more options</a:t>
            </a:r>
          </a:p>
          <a:p>
            <a:pPr lvl="1"/>
            <a:r>
              <a:rPr lang="en-IE" sz="2400" dirty="0" smtClean="0">
                <a:latin typeface="Times New Roman" pitchFamily="18" charset="0"/>
              </a:rPr>
              <a:t>Rotate about 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IE" sz="2400" dirty="0" smtClean="0">
              <a:latin typeface="Times New Roman" pitchFamily="18" charset="0"/>
            </a:endParaRPr>
          </a:p>
          <a:p>
            <a:pPr lvl="1"/>
            <a:r>
              <a:rPr lang="en-IE" sz="2400" dirty="0" smtClean="0">
                <a:latin typeface="Times New Roman" pitchFamily="18" charset="0"/>
              </a:rPr>
              <a:t>Rotate about 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IE" sz="2400" dirty="0" smtClean="0">
              <a:latin typeface="Times New Roman" pitchFamily="18" charset="0"/>
            </a:endParaRPr>
          </a:p>
          <a:p>
            <a:pPr lvl="1"/>
            <a:r>
              <a:rPr lang="en-IE" sz="2400" dirty="0" smtClean="0">
                <a:latin typeface="Times New Roman" pitchFamily="18" charset="0"/>
              </a:rPr>
              <a:t>Rotate about </a:t>
            </a:r>
            <a:r>
              <a:rPr lang="en-IE" sz="24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en-GB" sz="2400" dirty="0" smtClean="0">
              <a:latin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362200"/>
            <a:ext cx="5943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593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latin typeface="Times New Roman" pitchFamily="18" charset="0"/>
              </a:rPr>
              <a:t>3D Geometric Rotations</a:t>
            </a:r>
            <a:endParaRPr lang="en-GB" smtClean="0">
              <a:latin typeface="Times New Roman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81000" y="1981200"/>
            <a:ext cx="2838450" cy="4343400"/>
            <a:chOff x="80" y="1196"/>
            <a:chExt cx="1788" cy="2752"/>
          </a:xfrm>
        </p:grpSpPr>
        <p:pic>
          <p:nvPicPr>
            <p:cNvPr id="59410" name="Picture 7" descr="AADGHLJ0"/>
            <p:cNvPicPr>
              <a:picLocks noChangeAspect="1" noChangeArrowheads="1"/>
            </p:cNvPicPr>
            <p:nvPr/>
          </p:nvPicPr>
          <p:blipFill>
            <a:blip r:embed="rId2"/>
            <a:srcRect l="8450" t="21806" r="61659" b="38518"/>
            <a:stretch>
              <a:fillRect/>
            </a:stretch>
          </p:blipFill>
          <p:spPr bwMode="auto">
            <a:xfrm>
              <a:off x="105" y="1196"/>
              <a:ext cx="1719" cy="1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11" name="Rectangle 8"/>
            <p:cNvSpPr>
              <a:spLocks noChangeArrowheads="1"/>
            </p:cNvSpPr>
            <p:nvPr/>
          </p:nvSpPr>
          <p:spPr bwMode="auto">
            <a:xfrm>
              <a:off x="80" y="1257"/>
              <a:ext cx="1788" cy="26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2" name="Rectangle 9"/>
            <p:cNvSpPr>
              <a:spLocks noChangeArrowheads="1"/>
            </p:cNvSpPr>
            <p:nvPr/>
          </p:nvSpPr>
          <p:spPr bwMode="auto">
            <a:xfrm>
              <a:off x="122" y="2977"/>
              <a:ext cx="1705" cy="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x’ = x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cos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 - </a:t>
              </a: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endParaRPr lang="en-IE" sz="2400"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y’ = x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 + </a:t>
              </a: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cos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endParaRPr lang="en-IE" sz="2400"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z’ = z</a:t>
              </a:r>
              <a:endParaRPr lang="en-GB" sz="24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413" name="Rectangle 10"/>
            <p:cNvSpPr>
              <a:spLocks noChangeArrowheads="1"/>
            </p:cNvSpPr>
            <p:nvPr/>
          </p:nvSpPr>
          <p:spPr bwMode="auto">
            <a:xfrm>
              <a:off x="1077" y="2641"/>
              <a:ext cx="269" cy="2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06763" y="1828800"/>
            <a:ext cx="2840037" cy="4495800"/>
            <a:chOff x="1970" y="1093"/>
            <a:chExt cx="1789" cy="2855"/>
          </a:xfrm>
        </p:grpSpPr>
        <p:pic>
          <p:nvPicPr>
            <p:cNvPr id="59406" name="Picture 12" descr="AADGHLJ0"/>
            <p:cNvPicPr>
              <a:picLocks noChangeAspect="1" noChangeArrowheads="1"/>
            </p:cNvPicPr>
            <p:nvPr/>
          </p:nvPicPr>
          <p:blipFill>
            <a:blip r:embed="rId2"/>
            <a:srcRect l="40462" t="21806" r="30569" b="38518"/>
            <a:stretch>
              <a:fillRect/>
            </a:stretch>
          </p:blipFill>
          <p:spPr bwMode="auto">
            <a:xfrm>
              <a:off x="2026" y="1093"/>
              <a:ext cx="1666" cy="1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7" name="Rectangle 13"/>
            <p:cNvSpPr>
              <a:spLocks noChangeArrowheads="1"/>
            </p:cNvSpPr>
            <p:nvPr/>
          </p:nvSpPr>
          <p:spPr bwMode="auto">
            <a:xfrm>
              <a:off x="2034" y="2977"/>
              <a:ext cx="1661" cy="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x’ = x</a:t>
              </a:r>
            </a:p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y’ = y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cos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 - </a:t>
              </a: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endParaRPr lang="en-IE" sz="2400"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z’ = y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 + </a:t>
              </a: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cos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endParaRPr lang="en-GB" sz="24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408" name="Rectangle 14"/>
            <p:cNvSpPr>
              <a:spLocks noChangeArrowheads="1"/>
            </p:cNvSpPr>
            <p:nvPr/>
          </p:nvSpPr>
          <p:spPr bwMode="auto">
            <a:xfrm>
              <a:off x="1970" y="1257"/>
              <a:ext cx="1789" cy="26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9" name="Rectangle 15"/>
            <p:cNvSpPr>
              <a:spLocks noChangeArrowheads="1"/>
            </p:cNvSpPr>
            <p:nvPr/>
          </p:nvSpPr>
          <p:spPr bwMode="auto">
            <a:xfrm>
              <a:off x="2478" y="2523"/>
              <a:ext cx="269" cy="2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227763" y="2057400"/>
            <a:ext cx="2840037" cy="4267200"/>
            <a:chOff x="3862" y="1257"/>
            <a:chExt cx="1789" cy="2691"/>
          </a:xfrm>
        </p:grpSpPr>
        <p:pic>
          <p:nvPicPr>
            <p:cNvPr id="59402" name="Picture 17" descr="AADGHLJ0"/>
            <p:cNvPicPr>
              <a:picLocks noChangeAspect="1" noChangeArrowheads="1"/>
            </p:cNvPicPr>
            <p:nvPr/>
          </p:nvPicPr>
          <p:blipFill>
            <a:blip r:embed="rId2"/>
            <a:srcRect l="70248" t="21806" r="8711" b="38518"/>
            <a:stretch>
              <a:fillRect/>
            </a:stretch>
          </p:blipFill>
          <p:spPr bwMode="auto">
            <a:xfrm>
              <a:off x="4146" y="1293"/>
              <a:ext cx="1210" cy="1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3" name="Rectangle 18"/>
            <p:cNvSpPr>
              <a:spLocks noChangeArrowheads="1"/>
            </p:cNvSpPr>
            <p:nvPr/>
          </p:nvSpPr>
          <p:spPr bwMode="auto">
            <a:xfrm>
              <a:off x="3903" y="2977"/>
              <a:ext cx="1706" cy="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x’ = z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 + </a:t>
              </a: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cos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endParaRPr lang="en-IE" sz="2400" i="1">
                <a:latin typeface="Times New Roman" pitchFamily="18" charset="0"/>
                <a:cs typeface="Times New Roman" pitchFamily="18" charset="0"/>
              </a:endParaRPr>
            </a:p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y’ = y</a:t>
              </a:r>
            </a:p>
            <a:p>
              <a:pPr marL="342900" indent="-342900" algn="ctr">
                <a:spcBef>
                  <a:spcPct val="20000"/>
                </a:spcBef>
              </a:pP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z’ = z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cos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 - </a:t>
              </a:r>
              <a:r>
                <a:rPr lang="en-IE" sz="24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i="1">
                  <a:latin typeface="Times New Roman" pitchFamily="18" charset="0"/>
                  <a:cs typeface="Times New Roman" pitchFamily="18" charset="0"/>
                </a:rPr>
                <a:t>·</a:t>
              </a:r>
              <a:r>
                <a:rPr lang="en-IE" sz="2400"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l-GR" sz="2400">
                  <a:latin typeface="Times New Roman" pitchFamily="18" charset="0"/>
                  <a:cs typeface="Times New Roman" pitchFamily="18" charset="0"/>
                </a:rPr>
                <a:t>θ</a:t>
              </a:r>
              <a:endParaRPr lang="en-GB" sz="24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404" name="Rectangle 19"/>
            <p:cNvSpPr>
              <a:spLocks noChangeArrowheads="1"/>
            </p:cNvSpPr>
            <p:nvPr/>
          </p:nvSpPr>
          <p:spPr bwMode="auto">
            <a:xfrm>
              <a:off x="3862" y="1257"/>
              <a:ext cx="1789" cy="26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5" name="Rectangle 20"/>
            <p:cNvSpPr>
              <a:spLocks noChangeArrowheads="1"/>
            </p:cNvSpPr>
            <p:nvPr/>
          </p:nvSpPr>
          <p:spPr bwMode="auto">
            <a:xfrm>
              <a:off x="4654" y="2718"/>
              <a:ext cx="269" cy="2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01" name="Rectangle 21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33400"/>
          </a:xfrm>
        </p:spPr>
        <p:txBody>
          <a:bodyPr/>
          <a:lstStyle/>
          <a:p>
            <a:pPr eaLnBrk="1" hangingPunct="1"/>
            <a:r>
              <a:rPr lang="en-IE" sz="2400" dirty="0" smtClean="0">
                <a:latin typeface="Times New Roman" pitchFamily="18" charset="0"/>
              </a:rPr>
              <a:t>The equations for the three kinds of rotations in 3-D are</a:t>
            </a:r>
            <a:endParaRPr lang="en-GB" sz="240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1"/>
            <a:ext cx="8153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dirty="0" smtClean="0"/>
              <a:t>	Rotate the triangle with vertices A(0, 2, 1), B(2, 3, 0), and C(1, 2, 1) by 90° around the      Y-axis. Provide the new coordinates of the rotated triangle.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6096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533400"/>
            <a:ext cx="8763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76486"/>
            <a:ext cx="2895600" cy="88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82000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228600"/>
            <a:ext cx="89344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3171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82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819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152400"/>
            <a:ext cx="853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3" y="381000"/>
            <a:ext cx="882967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1" y="2819895"/>
            <a:ext cx="1981199" cy="56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199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/>
              <a:t>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the viewpoint of the observer (camera location) changes, the perceived object also changes. This effect is modeled with a projective transformation.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A projective transformation or 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hlinkClick r:id="rId2" tooltip="Learn more about homography from ScienceDirect's AI-generated Topic Pages"/>
              </a:rPr>
              <a:t>homography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is a non-linear transformation that maps image points between two camera views, under the assumption that they belong to a planar scene.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The projective transformation preserves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collinearity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but does not preserve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 tooltip="Learn more about parallelism from ScienceDirect's AI-generated Topic Pages"/>
              </a:rPr>
              <a:t>parallelism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lengths, and angles of lines. It shows the change in the perceived object.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Two types of projection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1295400"/>
            <a:ext cx="89535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7813"/>
            <a:ext cx="8229600" cy="712787"/>
          </a:xfrm>
        </p:spPr>
        <p:txBody>
          <a:bodyPr/>
          <a:lstStyle/>
          <a:p>
            <a:pPr algn="ctr" eaLnBrk="1" hangingPunct="1"/>
            <a:r>
              <a:rPr lang="en-US" sz="3800" b="1" dirty="0" smtClean="0">
                <a:latin typeface="Times New Roman" pitchFamily="18" charset="0"/>
              </a:rPr>
              <a:t>Parallel and Perspective Projection</a:t>
            </a:r>
          </a:p>
        </p:txBody>
      </p:sp>
      <p:pic>
        <p:nvPicPr>
          <p:cNvPr id="6149" name="Picture 1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787900" y="1052513"/>
            <a:ext cx="3024188" cy="2763837"/>
          </a:xfrm>
          <a:noFill/>
          <a:ln w="57150">
            <a:solidFill>
              <a:srgbClr val="00FF00"/>
            </a:solidFill>
          </a:ln>
        </p:spPr>
      </p:pic>
      <p:pic>
        <p:nvPicPr>
          <p:cNvPr id="6150" name="Picture 2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684213" y="1125538"/>
            <a:ext cx="3095625" cy="2687637"/>
          </a:xfrm>
          <a:noFill/>
          <a:ln w="57150">
            <a:solidFill>
              <a:srgbClr val="FF00FF"/>
            </a:solidFill>
          </a:ln>
        </p:spPr>
      </p:pic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2" name="Rectangle 6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3" name="Rectangle 7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5" name="Rectangle 9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7" name="Rectangle 11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59" name="Rectangle 13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6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61" name="Rectangle 15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146" name="Object 23"/>
          <p:cNvGraphicFramePr>
            <a:graphicFrameLocks noChangeAspect="1"/>
          </p:cNvGraphicFramePr>
          <p:nvPr>
            <p:ph sz="quarter" idx="4"/>
          </p:nvPr>
        </p:nvGraphicFramePr>
        <p:xfrm>
          <a:off x="1331913" y="4006850"/>
          <a:ext cx="1814512" cy="2590800"/>
        </p:xfrm>
        <a:graphic>
          <a:graphicData uri="http://schemas.openxmlformats.org/presentationml/2006/ole">
            <p:oleObj spid="_x0000_s72706" name="Bitmap Image" r:id="rId6" imgW="1380952" imgH="1971950" progId="PBrush">
              <p:embed/>
            </p:oleObj>
          </a:graphicData>
        </a:graphic>
      </p:graphicFrame>
      <p:graphicFrame>
        <p:nvGraphicFramePr>
          <p:cNvPr id="6147" name="Object 25"/>
          <p:cNvGraphicFramePr>
            <a:graphicFrameLocks noChangeAspect="1"/>
          </p:cNvGraphicFramePr>
          <p:nvPr/>
        </p:nvGraphicFramePr>
        <p:xfrm>
          <a:off x="5364163" y="4005263"/>
          <a:ext cx="2070100" cy="2520950"/>
        </p:xfrm>
        <a:graphic>
          <a:graphicData uri="http://schemas.openxmlformats.org/presentationml/2006/ole">
            <p:oleObj spid="_x0000_s72707" name="Bitmap Image" r:id="rId7" imgW="1486107" imgH="180952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"/>
            <a:ext cx="8229600" cy="6096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800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</a:rPr>
              <a:t>Parallel Projection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620713"/>
            <a:ext cx="8362950" cy="5510212"/>
          </a:xfrm>
        </p:spPr>
        <p:txBody>
          <a:bodyPr/>
          <a:lstStyle/>
          <a:p>
            <a:pPr marL="571500" indent="-571500" eaLnBrk="1" hangingPunct="1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Projection vector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Defines the direction for the projection lines (projectors).</a:t>
            </a:r>
          </a:p>
          <a:p>
            <a:pPr marL="571500" indent="-571500" eaLnBrk="1" hangingPunct="1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Orthographic Projection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Projectors (projection vectors) are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perpendicular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the projection plane.</a:t>
            </a:r>
          </a:p>
          <a:p>
            <a:pPr marL="571500" indent="-571500" eaLnBrk="1" hangingPunct="1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Oblique Projection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Projectors (projection vectors) are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3600" b="1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perpendicular 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the projection plane.</a:t>
            </a:r>
          </a:p>
        </p:txBody>
      </p:sp>
      <p:pic>
        <p:nvPicPr>
          <p:cNvPr id="33796" name="Picture 17" descr="4-1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107950" y="3429000"/>
            <a:ext cx="3384550" cy="3240088"/>
          </a:xfrm>
          <a:noFill/>
        </p:spPr>
      </p:pic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0" name="Rectangle 9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4" name="Rectangle 13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5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6" name="Rectangle 15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3807" name="Picture 1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3587750" y="3429000"/>
            <a:ext cx="2663825" cy="3240088"/>
          </a:xfrm>
          <a:noFill/>
          <a:ln w="57150">
            <a:solidFill>
              <a:srgbClr val="FF00FF"/>
            </a:solidFill>
          </a:ln>
        </p:spPr>
      </p:pic>
      <p:pic>
        <p:nvPicPr>
          <p:cNvPr id="33808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9850" y="3429000"/>
            <a:ext cx="2592388" cy="3240088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sp>
        <p:nvSpPr>
          <p:cNvPr id="33809" name="Line 22"/>
          <p:cNvSpPr>
            <a:spLocks noChangeShapeType="1"/>
          </p:cNvSpPr>
          <p:nvPr/>
        </p:nvSpPr>
        <p:spPr bwMode="auto">
          <a:xfrm>
            <a:off x="971550" y="4868863"/>
            <a:ext cx="287338" cy="144462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23"/>
          <p:cNvSpPr>
            <a:spLocks noChangeShapeType="1"/>
          </p:cNvSpPr>
          <p:nvPr/>
        </p:nvSpPr>
        <p:spPr bwMode="auto">
          <a:xfrm flipH="1">
            <a:off x="2555875" y="4460875"/>
            <a:ext cx="287338" cy="215900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603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800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</a:rPr>
              <a:t>Orthographic Parallel Projection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08050"/>
            <a:ext cx="8686800" cy="5222875"/>
          </a:xfrm>
        </p:spPr>
        <p:txBody>
          <a:bodyPr>
            <a:normAutofit/>
          </a:bodyPr>
          <a:lstStyle/>
          <a:p>
            <a:pPr marL="571500" indent="-571500"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Orthographic projection used to produce the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front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side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views of an object.</a:t>
            </a:r>
          </a:p>
        </p:txBody>
      </p:sp>
      <p:pic>
        <p:nvPicPr>
          <p:cNvPr id="35844" name="Picture 18" descr="AN05F0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2349500"/>
            <a:ext cx="3816350" cy="3295650"/>
          </a:xfrm>
          <a:noFill/>
        </p:spPr>
      </p:pic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47" name="Rectangle 6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4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49" name="Rectangle 8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1" name="Rectangle 10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53" name="Rectangle 12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5854" name="Picture 20" descr="AN05F0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211638" y="2133600"/>
            <a:ext cx="4681537" cy="46482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4841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800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sz="3800" b="1" dirty="0" smtClean="0">
                <a:latin typeface="Times New Roman" pitchFamily="18" charset="0"/>
              </a:rPr>
              <a:t>Orthographic Parallel Projection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836613"/>
            <a:ext cx="8686800" cy="5294312"/>
          </a:xfrm>
        </p:spPr>
        <p:txBody>
          <a:bodyPr/>
          <a:lstStyle/>
          <a:p>
            <a:pPr marL="571500" indent="-571500" eaLnBrk="1" hangingPunct="1"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side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rear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orthographic projections of an object are called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elevations.</a:t>
            </a:r>
          </a:p>
          <a:p>
            <a:pPr marL="571500" indent="-571500" eaLnBrk="1" hangingPunct="1"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orthographic projection is called 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plan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view.</a:t>
            </a:r>
          </a:p>
        </p:txBody>
      </p:sp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69" name="Rectangle 6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2" name="Rectangle 10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4" name="Rectangle 12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6" name="Rectangle 14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6877" name="Picture 2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1835150" y="2524125"/>
            <a:ext cx="4897438" cy="36480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125538"/>
            <a:ext cx="8509000" cy="5516562"/>
          </a:xfrm>
        </p:spPr>
        <p:txBody>
          <a:bodyPr/>
          <a:lstStyle/>
          <a:p>
            <a:pPr marL="571500" indent="-571500" eaLnBrk="1" hangingPunct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Since the view plane is placed at position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vp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along the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axis. Then any point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x,y,z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in viewing coordinates is transformed to projection coordinates as: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Rectangle 9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2" name="Rectangle 11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3" name="Rectangle 14"/>
          <p:cNvSpPr>
            <a:spLocks noChangeArrowheads="1"/>
          </p:cNvSpPr>
          <p:nvPr/>
        </p:nvSpPr>
        <p:spPr bwMode="auto">
          <a:xfrm>
            <a:off x="250825" y="44450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b="1" u="none" dirty="0">
                <a:cs typeface="Aban" pitchFamily="2" charset="-78"/>
              </a:rPr>
              <a:t>Orthographic Parallel Projection Transformation</a:t>
            </a:r>
          </a:p>
        </p:txBody>
      </p:sp>
      <p:sp>
        <p:nvSpPr>
          <p:cNvPr id="1025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5" name="Rectangle 19"/>
          <p:cNvSpPr>
            <a:spLocks noChangeArrowheads="1"/>
          </p:cNvSpPr>
          <p:nvPr/>
        </p:nvSpPr>
        <p:spPr bwMode="auto">
          <a:xfrm>
            <a:off x="0" y="238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0256" name="Picture 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859338" y="2708275"/>
            <a:ext cx="4105275" cy="3925888"/>
          </a:xfrm>
          <a:noFill/>
        </p:spPr>
      </p:pic>
      <p:sp>
        <p:nvSpPr>
          <p:cNvPr id="10257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2" name="Object 23"/>
          <p:cNvGraphicFramePr>
            <a:graphicFrameLocks noChangeAspect="1"/>
          </p:cNvGraphicFramePr>
          <p:nvPr/>
        </p:nvGraphicFramePr>
        <p:xfrm>
          <a:off x="468313" y="4005263"/>
          <a:ext cx="4141787" cy="2101850"/>
        </p:xfrm>
        <a:graphic>
          <a:graphicData uri="http://schemas.openxmlformats.org/presentationml/2006/ole">
            <p:oleObj spid="_x0000_s73730" name="Equation" r:id="rId5" imgW="2628720" imgH="1333440" progId="Equation.3">
              <p:embed/>
            </p:oleObj>
          </a:graphicData>
        </a:graphic>
      </p:graphicFrame>
      <p:sp>
        <p:nvSpPr>
          <p:cNvPr id="10258" name="Rectangle 25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9" name="Rectangle 2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0" name="Rectangle 28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3732" name="Object 26"/>
          <p:cNvGraphicFramePr>
            <a:graphicFrameLocks noChangeAspect="1"/>
          </p:cNvGraphicFramePr>
          <p:nvPr/>
        </p:nvGraphicFramePr>
        <p:xfrm>
          <a:off x="827088" y="2924175"/>
          <a:ext cx="3313112" cy="758825"/>
        </p:xfrm>
        <a:graphic>
          <a:graphicData uri="http://schemas.openxmlformats.org/presentationml/2006/ole">
            <p:oleObj spid="_x0000_s73732" name="Equation" r:id="rId6" imgW="1040948" imgH="241195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793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</a:rPr>
              <a:t>Perspective Projection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609600"/>
            <a:ext cx="8362950" cy="5521325"/>
          </a:xfrm>
        </p:spPr>
        <p:txBody>
          <a:bodyPr/>
          <a:lstStyle/>
          <a:p>
            <a:pPr marL="571500" indent="-571500" eaLnBrk="1" hangingPunct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a perspective projection, the center of projection is at a finite distance from the viewing plane.</a:t>
            </a:r>
          </a:p>
          <a:p>
            <a:pPr marL="571500" indent="-571500" eaLnBrk="1" hangingPunct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Produces realistic views but  does not preserve relative proportion of objects </a:t>
            </a:r>
          </a:p>
          <a:p>
            <a:pPr marL="571500" indent="-571500" eaLnBrk="1" hangingPunct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size of a projection object is inversely proportional to its distance from the viewing plane. </a:t>
            </a:r>
          </a:p>
        </p:txBody>
      </p:sp>
      <p:pic>
        <p:nvPicPr>
          <p:cNvPr id="4813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990600" y="3657600"/>
            <a:ext cx="3313112" cy="3027362"/>
          </a:xfrm>
          <a:noFill/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79388" y="3573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48141" name="Picture 1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4800600" y="3581400"/>
            <a:ext cx="3887787" cy="30241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4206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</a:rPr>
              <a:t>Perspective Projection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584200"/>
            <a:ext cx="8291513" cy="5365750"/>
          </a:xfrm>
        </p:spPr>
        <p:txBody>
          <a:bodyPr/>
          <a:lstStyle/>
          <a:p>
            <a:pPr marL="571500" indent="-571500" eaLnBrk="1" hangingPunct="1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Parallel lines that are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parallel to the viewing plane,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converge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to a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vanishing point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71500" indent="-571500" eaLnBrk="1" hangingPunct="1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 vanishing point is the projection of a point at infinity.</a:t>
            </a:r>
          </a:p>
        </p:txBody>
      </p:sp>
      <p:graphicFrame>
        <p:nvGraphicFramePr>
          <p:cNvPr id="19458" name="Object 16"/>
          <p:cNvGraphicFramePr>
            <a:graphicFrameLocks noChangeAspect="1"/>
          </p:cNvGraphicFramePr>
          <p:nvPr>
            <p:ph sz="quarter" idx="2"/>
          </p:nvPr>
        </p:nvGraphicFramePr>
        <p:xfrm>
          <a:off x="3635375" y="2708275"/>
          <a:ext cx="5329238" cy="3600450"/>
        </p:xfrm>
        <a:graphic>
          <a:graphicData uri="http://schemas.openxmlformats.org/presentationml/2006/ole">
            <p:oleObj spid="_x0000_s74754" name="Bitmap Image" r:id="rId4" imgW="5552381" imgH="3296110" progId="PBrush">
              <p:embed/>
            </p:oleObj>
          </a:graphicData>
        </a:graphic>
      </p:graphicFrame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3548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179388" y="3573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0" y="161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9469" name="Picture 1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179388" y="2708275"/>
            <a:ext cx="3311525" cy="36004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6365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41387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381999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4495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8600"/>
            <a:ext cx="50196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066800"/>
            <a:ext cx="449580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Perspective Projection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818438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95438"/>
            <a:ext cx="830580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38300"/>
            <a:ext cx="8305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1638"/>
            <a:ext cx="8382000" cy="457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819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29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47800"/>
            <a:ext cx="7924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00150"/>
            <a:ext cx="82296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382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66813"/>
            <a:ext cx="8534399" cy="515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Perspective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8305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225" y="2424113"/>
            <a:ext cx="706755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1"/>
            <a:ext cx="8305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19400"/>
            <a:ext cx="8305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Convex Quadrilateral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4800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143000"/>
            <a:ext cx="434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84582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400" dirty="0" smtClean="0">
              <a:latin typeface="Arial Black" pitchFamily="34" charset="0"/>
            </a:endParaRPr>
          </a:p>
          <a:p>
            <a:pPr algn="ctr">
              <a:buNone/>
            </a:pPr>
            <a:endParaRPr lang="en-US" sz="4400" dirty="0" smtClean="0">
              <a:latin typeface="Arial Black" pitchFamily="34" charset="0"/>
            </a:endParaRPr>
          </a:p>
          <a:p>
            <a:pPr algn="ctr">
              <a:buNone/>
            </a:pPr>
            <a:r>
              <a:rPr lang="en-US" sz="4400" dirty="0" smtClean="0">
                <a:latin typeface="Arial Black" pitchFamily="34" charset="0"/>
              </a:rPr>
              <a:t>GEOMETRIC PRIMITIVES IN 2D &amp;3D</a:t>
            </a:r>
            <a:endParaRPr lang="en-US" sz="44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04974"/>
            <a:ext cx="80010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382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28800"/>
            <a:ext cx="8001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62074"/>
            <a:ext cx="8534400" cy="496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3058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305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Projective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8686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</TotalTime>
  <Words>754</Words>
  <Application>Microsoft Office PowerPoint</Application>
  <PresentationFormat>On-screen Show (4:3)</PresentationFormat>
  <Paragraphs>153</Paragraphs>
  <Slides>117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Office Theme</vt:lpstr>
      <vt:lpstr>Equation</vt:lpstr>
      <vt:lpstr>Bitmap Image</vt:lpstr>
      <vt:lpstr>23CSE373-Computer vision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2D Translation</vt:lpstr>
      <vt:lpstr>Slide 16</vt:lpstr>
      <vt:lpstr>2D Scaling</vt:lpstr>
      <vt:lpstr>2D Scaling</vt:lpstr>
      <vt:lpstr>2D Rotation</vt:lpstr>
      <vt:lpstr>2D Rotation</vt:lpstr>
      <vt:lpstr>2D Rotation</vt:lpstr>
      <vt:lpstr>2D Transformation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Problem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3D Geometric Translation</vt:lpstr>
      <vt:lpstr>3D Geometric Translation</vt:lpstr>
      <vt:lpstr>3D Geometric Translation</vt:lpstr>
      <vt:lpstr>3D Geometric Scaling</vt:lpstr>
      <vt:lpstr>3D Geometric Scaling</vt:lpstr>
      <vt:lpstr>3D Geometric Scaling</vt:lpstr>
      <vt:lpstr>3D Geometric Rotations</vt:lpstr>
      <vt:lpstr>3D Geometric Rotations</vt:lpstr>
      <vt:lpstr>Slide 53</vt:lpstr>
      <vt:lpstr>Exercise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Projective Transformation</vt:lpstr>
      <vt:lpstr>Two types of projection</vt:lpstr>
      <vt:lpstr>Parallel and Perspective Projection</vt:lpstr>
      <vt:lpstr> Parallel Projection</vt:lpstr>
      <vt:lpstr> Orthographic Parallel Projection</vt:lpstr>
      <vt:lpstr> Orthographic Parallel Projection</vt:lpstr>
      <vt:lpstr>Slide 69</vt:lpstr>
      <vt:lpstr> Perspective Projection</vt:lpstr>
      <vt:lpstr> Perspective Projection</vt:lpstr>
      <vt:lpstr>Perspective Projection</vt:lpstr>
      <vt:lpstr>Perspective Projection</vt:lpstr>
      <vt:lpstr>Slide 74</vt:lpstr>
      <vt:lpstr>Perspective Projection</vt:lpstr>
      <vt:lpstr>Perspective Projection</vt:lpstr>
      <vt:lpstr>Perspective Projection</vt:lpstr>
      <vt:lpstr>Perspective Projection</vt:lpstr>
      <vt:lpstr>Slide 79</vt:lpstr>
      <vt:lpstr>Perspective Projection</vt:lpstr>
      <vt:lpstr>Perspective Projection</vt:lpstr>
      <vt:lpstr>Perspective Projection</vt:lpstr>
      <vt:lpstr>Perspective Projection</vt:lpstr>
      <vt:lpstr>Perspective Projection</vt:lpstr>
      <vt:lpstr>Slide 85</vt:lpstr>
      <vt:lpstr>Slide 86</vt:lpstr>
      <vt:lpstr>Convex Quadrilateral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</vt:lpstr>
      <vt:lpstr>Reference</vt:lpstr>
      <vt:lpstr>Slide 114</vt:lpstr>
      <vt:lpstr>Slide 115</vt:lpstr>
      <vt:lpstr>Slide 116</vt:lpstr>
      <vt:lpstr>Slide 117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19CSE435-Computer vision</dc:title>
  <dc:creator>Admin</dc:creator>
  <cp:lastModifiedBy>Admin</cp:lastModifiedBy>
  <cp:revision>100</cp:revision>
  <dcterms:created xsi:type="dcterms:W3CDTF">2024-12-17T10:00:31Z</dcterms:created>
  <dcterms:modified xsi:type="dcterms:W3CDTF">2025-06-26T10:56:58Z</dcterms:modified>
</cp:coreProperties>
</file>